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8" r:id="rId2"/>
    <p:sldId id="283" r:id="rId3"/>
    <p:sldId id="327" r:id="rId4"/>
    <p:sldId id="289" r:id="rId5"/>
    <p:sldId id="261" r:id="rId6"/>
    <p:sldId id="336" r:id="rId7"/>
    <p:sldId id="337" r:id="rId8"/>
    <p:sldId id="353" r:id="rId9"/>
    <p:sldId id="328" r:id="rId10"/>
    <p:sldId id="302" r:id="rId11"/>
    <p:sldId id="338" r:id="rId12"/>
    <p:sldId id="301" r:id="rId13"/>
    <p:sldId id="311" r:id="rId14"/>
    <p:sldId id="303" r:id="rId15"/>
    <p:sldId id="348" r:id="rId16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86070" autoAdjust="0"/>
  </p:normalViewPr>
  <p:slideViewPr>
    <p:cSldViewPr>
      <p:cViewPr varScale="1">
        <p:scale>
          <a:sx n="63" d="100"/>
          <a:sy n="63" d="100"/>
        </p:scale>
        <p:origin x="19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C870-3BD8-490B-914C-1E9610BDE51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8A72-A77B-4718-BD35-B6B685EF97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33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44450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4724400"/>
            <a:ext cx="9182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Demonstração dos Resultados do 3° Quadrimestre</a:t>
            </a: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 EXERCÍCIO DE 2021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/>
            <a:r>
              <a:rPr lang="pt-BR" b="1" dirty="0">
                <a:cs typeface="Times New Roman" pitchFamily="18" charset="0"/>
              </a:rPr>
              <a:t> </a:t>
            </a:r>
          </a:p>
          <a:p>
            <a:pPr marL="2286000" lvl="4" indent="-457200">
              <a:buFontTx/>
              <a:buChar char="-"/>
            </a:pPr>
            <a:endParaRPr lang="pt-BR" b="1" i="1" u="sng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5"/>
            <a:ext cx="3500462" cy="375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303857" y="505687"/>
            <a:ext cx="7391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por fonte –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Dezembro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61532" name="Group 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52702518"/>
              </p:ext>
            </p:extLst>
          </p:nvPr>
        </p:nvGraphicFramePr>
        <p:xfrm>
          <a:off x="838200" y="1634618"/>
          <a:ext cx="7743853" cy="5132866"/>
        </p:xfrm>
        <a:graphic>
          <a:graphicData uri="http://schemas.openxmlformats.org/drawingml/2006/table">
            <a:tbl>
              <a:tblPr/>
              <a:tblGrid>
                <a:gridCol w="577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556.288,41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Proteçao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Social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Básica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(SUAS)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934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161.563,29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FIA Conselho Tutelar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7.977,50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Gestão do Programa Bolsa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Familia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Fonte 940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Proteção Social Especial Média complexidade  F. 938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4.257,00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FEAS  COVID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17.567,55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ngsana New" panose="020B0502040204020203" pitchFamily="18" charset="-34"/>
                        </a:rPr>
                        <a:t>Transferência APAE e LAR- Emenda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ngsana New" panose="020B0502040204020203" pitchFamily="18" charset="-34"/>
                        </a:rPr>
                        <a:t>COVID-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31.444,13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378304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QUALIFICACAO GESTAO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461,72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002758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830.409,60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9131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8785225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EDUCAÇÃO POR CATEGORIA ECÔNOMICA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Dezembro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0" y="-100013"/>
            <a:ext cx="867568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18918" name="Group 1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76933239"/>
              </p:ext>
            </p:extLst>
          </p:nvPr>
        </p:nvGraphicFramePr>
        <p:xfrm>
          <a:off x="685800" y="1463675"/>
          <a:ext cx="7772400" cy="4785995"/>
        </p:xfrm>
        <a:graphic>
          <a:graphicData uri="http://schemas.openxmlformats.org/drawingml/2006/table">
            <a:tbl>
              <a:tblPr/>
              <a:tblGrid>
                <a:gridCol w="5243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3.269.887,91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668.097,18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156.535,68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402.261,81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8.448,00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79.512,81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 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10.974,87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Passagens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Locomoção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147.623,30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Indenizações e Restituições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4.468,62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228.406,00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4.980.316,18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-35718" y="417513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39814" y="214291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COM EDUCAÇÃO POR FONTE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Dezembro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63597"/>
              </p:ext>
            </p:extLst>
          </p:nvPr>
        </p:nvGraphicFramePr>
        <p:xfrm>
          <a:off x="875532" y="1429198"/>
          <a:ext cx="7358114" cy="5600202"/>
        </p:xfrm>
        <a:graphic>
          <a:graphicData uri="http://schemas.openxmlformats.org/drawingml/2006/table">
            <a:tbl>
              <a:tblPr/>
              <a:tblGrid>
                <a:gridCol w="550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Covid 19-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8.205,50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Rec. Transferências 10%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763.123,79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Escolar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44.379,76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093975"/>
                  </a:ext>
                </a:extLst>
              </a:tr>
              <a:tr h="455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DO FUNDEB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3.646.418,12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030956"/>
                  </a:ext>
                </a:extLst>
              </a:tr>
              <a:tr h="455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Salario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134.718,33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Creche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34.922,19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684897"/>
                  </a:ext>
                </a:extLst>
              </a:tr>
              <a:tr h="455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Programa Nacional de Transporte Escolar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51.686,00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784066"/>
                  </a:ext>
                </a:extLst>
              </a:tr>
              <a:tr h="385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82.843,96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Cobertura da quadra escolar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4.468,62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424069"/>
                  </a:ext>
                </a:extLst>
              </a:tr>
              <a:tr h="385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PNATE- ESTADUAL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95.937,30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344762"/>
                  </a:ext>
                </a:extLst>
              </a:tr>
              <a:tr h="430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25%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140.612,61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4.980.316,18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-14309"/>
            <a:ext cx="9144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295400" y="981075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sz="2800" b="1" u="sng" dirty="0">
                <a:cs typeface="Times New Roman" pitchFamily="18" charset="0"/>
              </a:rPr>
              <a:t>DESPESAS DO FUNDEB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Dezembro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798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25265"/>
              </p:ext>
            </p:extLst>
          </p:nvPr>
        </p:nvGraphicFramePr>
        <p:xfrm>
          <a:off x="1476375" y="2349500"/>
          <a:ext cx="6696075" cy="2435226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DE RECURSO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60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(70%)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2.725.562,63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40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(30%)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893.855,49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3.646.418,12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99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952564"/>
              </p:ext>
            </p:extLst>
          </p:nvPr>
        </p:nvGraphicFramePr>
        <p:xfrm>
          <a:off x="1476375" y="4941888"/>
          <a:ext cx="6694488" cy="1536065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  <a:endParaRPr kumimoji="0" lang="pt-B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 dos profissionais magistério</a:t>
                      </a: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72,19%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3914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GASTOS COM EDUCAÇÃO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Dezembro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527847"/>
              </p:ext>
            </p:extLst>
          </p:nvPr>
        </p:nvGraphicFramePr>
        <p:xfrm>
          <a:off x="1447800" y="3571876"/>
          <a:ext cx="6934200" cy="187324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2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21,79%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graphicFrame>
        <p:nvGraphicFramePr>
          <p:cNvPr id="13016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644921"/>
              </p:ext>
            </p:extLst>
          </p:nvPr>
        </p:nvGraphicFramePr>
        <p:xfrm>
          <a:off x="1471600" y="497664"/>
          <a:ext cx="7172350" cy="5929350"/>
        </p:xfrm>
        <a:graphic>
          <a:graphicData uri="http://schemas.openxmlformats.org/drawingml/2006/table">
            <a:tbl>
              <a:tblPr/>
              <a:tblGrid>
                <a:gridCol w="443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623.603,29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203.164,92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ITBI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394.182,00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69.488,27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11.858.712,43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525.024,11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ESPECIAL PETROLEO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230.461,12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4.572.690,56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IPVA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489.878,19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DEDUÇÃO 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-3.502.962,78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3.760.857,17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Exportação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68.511,30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6.188,13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0140" name="Text Box 92"/>
          <p:cNvSpPr txBox="1">
            <a:spLocks noChangeArrowheads="1"/>
          </p:cNvSpPr>
          <p:nvPr/>
        </p:nvSpPr>
        <p:spPr bwMode="auto">
          <a:xfrm>
            <a:off x="971550" y="-4780"/>
            <a:ext cx="8172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PRINCIPAIS RECEITAS ARRECADAS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6713" y="1142984"/>
            <a:ext cx="85486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r>
              <a:rPr lang="pt-BR" sz="1800" dirty="0">
                <a:cs typeface="Times New Roman" pitchFamily="18" charset="0"/>
              </a:rPr>
              <a:t>     § 4°  do Art.. 9º da Lei de Responsabilidade Fiscal</a:t>
            </a: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u="sng" dirty="0">
                <a:cs typeface="Times New Roman" pitchFamily="18" charset="0"/>
              </a:rPr>
              <a:t>BASE LEGAL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pt-BR" sz="2000" b="1" dirty="0">
                <a:latin typeface="Arial" charset="0"/>
                <a:cs typeface="Times New Roman" pitchFamily="18" charset="0"/>
              </a:rPr>
              <a:t>Constituição Federal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Lei </a:t>
            </a:r>
            <a:r>
              <a:rPr lang="en-US" sz="2000" b="1" dirty="0" err="1">
                <a:latin typeface="Arial" charset="0"/>
                <a:cs typeface="Times New Roman" pitchFamily="18" charset="0"/>
              </a:rPr>
              <a:t>Complementar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 n</a:t>
            </a:r>
            <a:r>
              <a:rPr lang="en-US" sz="2000" b="1" dirty="0">
                <a:latin typeface="Arial" charset="0"/>
                <a:cs typeface="Arial" charset="0"/>
              </a:rPr>
              <a:t>° 101/00 (LRF)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Federal n° 4.320/64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</a:t>
            </a:r>
            <a:r>
              <a:rPr lang="en-US" sz="2000" b="1" dirty="0" err="1">
                <a:latin typeface="Arial" charset="0"/>
                <a:cs typeface="Arial" charset="0"/>
              </a:rPr>
              <a:t>Orgânica</a:t>
            </a:r>
            <a:r>
              <a:rPr lang="en-US" sz="2000" b="1" dirty="0">
                <a:latin typeface="Arial" charset="0"/>
                <a:cs typeface="Arial" charset="0"/>
              </a:rPr>
              <a:t> do </a:t>
            </a:r>
            <a:r>
              <a:rPr lang="en-US" sz="2000" b="1" dirty="0" err="1">
                <a:latin typeface="Arial" charset="0"/>
                <a:cs typeface="Arial" charset="0"/>
              </a:rPr>
              <a:t>Município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PPA 2018-2021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LDO 2021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LOA 2021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9945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25248"/>
              </p:ext>
            </p:extLst>
          </p:nvPr>
        </p:nvGraphicFramePr>
        <p:xfrm>
          <a:off x="755650" y="1557338"/>
          <a:ext cx="7777163" cy="5120640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Prevista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22.583.835,41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23.882.186,15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Tributária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706.225,09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1.314.066,43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Contribuições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349.511,27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254.393,44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Patrimonial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234.611,85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241.125,51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Agropecuaria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12.044,34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15.881,31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de Serviços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4.409,20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72679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21.072.509,18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22.040.979,46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Outras 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204.524,48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15.740,00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3.360.843,67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976.688,94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Operações de Crédito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Alienação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Bens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3.360.843,67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976.688,94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25.944.679,08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24.858.875,09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971550" y="908050"/>
            <a:ext cx="745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u="sng" dirty="0"/>
              <a:t>RECEITA TOTAL ARRECADADA – Exercício 2021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06" name="Rectangle 1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9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258888" y="1219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/>
              <a:t>DESPESA TOTAL – Categoria Econômica </a:t>
            </a: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48368" name="Group 2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179575"/>
              </p:ext>
            </p:extLst>
          </p:nvPr>
        </p:nvGraphicFramePr>
        <p:xfrm>
          <a:off x="357158" y="1884378"/>
          <a:ext cx="8286808" cy="4259266"/>
        </p:xfrm>
        <a:graphic>
          <a:graphicData uri="http://schemas.openxmlformats.org/drawingml/2006/table">
            <a:tbl>
              <a:tblPr/>
              <a:tblGrid>
                <a:gridCol w="399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 da Despesa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R$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Liquidados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19.956.458,39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17.079.806,26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Pessoal e Encargos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11.542.478,68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11.150.337,60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 Juros e Encargos da Divida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 Outras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8.403.979,71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3.520.268,52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DESPESAS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4.891.370,69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2.476.123,36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 Investimentos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3.941.370,69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1.608.217,39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 Amortização da Dívida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867.905,97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24.886.679,08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19.555.929,62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5913" y="564756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Despesas por Secretaria – Exercício de 2021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90513" y="1489075"/>
            <a:ext cx="81676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62539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0" y="115094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822" name="Group 6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05905"/>
              </p:ext>
            </p:extLst>
          </p:nvPr>
        </p:nvGraphicFramePr>
        <p:xfrm>
          <a:off x="711773" y="985594"/>
          <a:ext cx="7674001" cy="5821680"/>
        </p:xfrm>
        <a:graphic>
          <a:graphicData uri="http://schemas.openxmlformats.org/drawingml/2006/table">
            <a:tbl>
              <a:tblPr/>
              <a:tblGrid>
                <a:gridCol w="4687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Executivo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Municipal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228.364,87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Administração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1.283.738,69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Finanças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662.858,80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Urbanismo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1.500.800,82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4.980.316,18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Pública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6.836.486,79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830.409,60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318.274,23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Procuradoria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Geral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Município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138.274,93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1.419.467,78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Esporte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166.277,46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Planejamento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94.691,23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150.626,85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Encargos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Especiais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945.341,39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19.555.929,62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38191"/>
              </p:ext>
            </p:extLst>
          </p:nvPr>
        </p:nvGraphicFramePr>
        <p:xfrm>
          <a:off x="762000" y="3333750"/>
          <a:ext cx="7986713" cy="650879"/>
        </p:xfrm>
        <a:graphic>
          <a:graphicData uri="http://schemas.openxmlformats.org/drawingml/2006/table">
            <a:tbl>
              <a:tblPr/>
              <a:tblGrid>
                <a:gridCol w="4878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ao Legislativo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1.057.992,00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18192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Transferências Financeiras à Câmara Municipal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- Exercício Móvel – 01/2021 à  12/2021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Artigos 19,20 e 22 da Lei de Responsabilidade Fiscal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82486"/>
              </p:ext>
            </p:extLst>
          </p:nvPr>
        </p:nvGraphicFramePr>
        <p:xfrm>
          <a:off x="914400" y="2915161"/>
          <a:ext cx="7943880" cy="3768725"/>
        </p:xfrm>
        <a:graphic>
          <a:graphicData uri="http://schemas.openxmlformats.org/drawingml/2006/table">
            <a:tbl>
              <a:tblPr/>
              <a:tblGrid>
                <a:gridCol w="4621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1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Corrente Líquida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23.933.599,48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11.136.710,51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Máximo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12.897.143,72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Prudencial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12.252.286,53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46,63%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071546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Análise dos Quadrimestre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834385"/>
              </p:ext>
            </p:extLst>
          </p:nvPr>
        </p:nvGraphicFramePr>
        <p:xfrm>
          <a:off x="914400" y="2214554"/>
          <a:ext cx="7872442" cy="4357716"/>
        </p:xfrm>
        <a:graphic>
          <a:graphicData uri="http://schemas.openxmlformats.org/drawingml/2006/table">
            <a:tbl>
              <a:tblPr/>
              <a:tblGrid>
                <a:gridCol w="458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47,29%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43,93%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49,54%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3930"/>
                  </a:ext>
                </a:extLst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Quadrimestre 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46,63%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848173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391400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 -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Dezembro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00517" name="Group 16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0000681"/>
              </p:ext>
            </p:extLst>
          </p:nvPr>
        </p:nvGraphicFramePr>
        <p:xfrm>
          <a:off x="468313" y="1571612"/>
          <a:ext cx="8389967" cy="4753172"/>
        </p:xfrm>
        <a:graphic>
          <a:graphicData uri="http://schemas.openxmlformats.org/drawingml/2006/table">
            <a:tbl>
              <a:tblPr/>
              <a:tblGrid>
                <a:gridCol w="6023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Folha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pagamento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447.983,13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Obrigações Patronais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93.640,45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Subvençoes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Sociais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83.057,00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134.177,84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8.038,98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39.857,83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12.813,47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Auxílios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10.732,90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830.409,60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0" y="9207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19258</TotalTime>
  <Words>819</Words>
  <Application>Microsoft Office PowerPoint</Application>
  <PresentationFormat>Apresentação na tela (4:3)</PresentationFormat>
  <Paragraphs>385</Paragraphs>
  <Slides>15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Angsana New</vt:lpstr>
      <vt:lpstr>Arial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935</cp:revision>
  <dcterms:created xsi:type="dcterms:W3CDTF">2002-12-04T13:56:03Z</dcterms:created>
  <dcterms:modified xsi:type="dcterms:W3CDTF">2022-02-16T11:53:43Z</dcterms:modified>
</cp:coreProperties>
</file>